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61"/>
  </p:notesMasterIdLst>
  <p:sldIdLst>
    <p:sldId id="256" r:id="rId2"/>
    <p:sldId id="429" r:id="rId3"/>
    <p:sldId id="338" r:id="rId4"/>
    <p:sldId id="340" r:id="rId5"/>
    <p:sldId id="274" r:id="rId6"/>
    <p:sldId id="290" r:id="rId7"/>
    <p:sldId id="272" r:id="rId8"/>
    <p:sldId id="430" r:id="rId9"/>
    <p:sldId id="427" r:id="rId10"/>
    <p:sldId id="431" r:id="rId11"/>
    <p:sldId id="432" r:id="rId12"/>
    <p:sldId id="426" r:id="rId13"/>
    <p:sldId id="435" r:id="rId14"/>
    <p:sldId id="433" r:id="rId15"/>
    <p:sldId id="428" r:id="rId16"/>
    <p:sldId id="436" r:id="rId17"/>
    <p:sldId id="288" r:id="rId18"/>
    <p:sldId id="440" r:id="rId19"/>
    <p:sldId id="439" r:id="rId20"/>
    <p:sldId id="441" r:id="rId21"/>
    <p:sldId id="442" r:id="rId22"/>
    <p:sldId id="443" r:id="rId23"/>
    <p:sldId id="444" r:id="rId24"/>
    <p:sldId id="424" r:id="rId25"/>
    <p:sldId id="445" r:id="rId26"/>
    <p:sldId id="298" r:id="rId27"/>
    <p:sldId id="344" r:id="rId28"/>
    <p:sldId id="305" r:id="rId29"/>
    <p:sldId id="307" r:id="rId30"/>
    <p:sldId id="446" r:id="rId31"/>
    <p:sldId id="350" r:id="rId32"/>
    <p:sldId id="447" r:id="rId33"/>
    <p:sldId id="306" r:id="rId34"/>
    <p:sldId id="448" r:id="rId35"/>
    <p:sldId id="449" r:id="rId36"/>
    <p:sldId id="450" r:id="rId37"/>
    <p:sldId id="304" r:id="rId38"/>
    <p:sldId id="364" r:id="rId39"/>
    <p:sldId id="365" r:id="rId40"/>
    <p:sldId id="361" r:id="rId41"/>
    <p:sldId id="367" r:id="rId42"/>
    <p:sldId id="375" r:id="rId43"/>
    <p:sldId id="368" r:id="rId44"/>
    <p:sldId id="347" r:id="rId45"/>
    <p:sldId id="376" r:id="rId46"/>
    <p:sldId id="386" r:id="rId47"/>
    <p:sldId id="451" r:id="rId48"/>
    <p:sldId id="394" r:id="rId49"/>
    <p:sldId id="370" r:id="rId50"/>
    <p:sldId id="378" r:id="rId51"/>
    <p:sldId id="379" r:id="rId52"/>
    <p:sldId id="452" r:id="rId53"/>
    <p:sldId id="456" r:id="rId54"/>
    <p:sldId id="453" r:id="rId55"/>
    <p:sldId id="349" r:id="rId56"/>
    <p:sldId id="316" r:id="rId57"/>
    <p:sldId id="454" r:id="rId58"/>
    <p:sldId id="455" r:id="rId59"/>
    <p:sldId id="31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110" d="100"/>
          <a:sy n="110" d="100"/>
        </p:scale>
        <p:origin x="-120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04/09/16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Download the starter </a:t>
            </a:r>
            <a:r>
              <a:rPr lang="it-IT" dirty="0" err="1" smtClean="0"/>
              <a:t>manually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2541569"/>
            <a:ext cx="7886700" cy="4072379"/>
          </a:xfrm>
        </p:spPr>
        <p:txBody>
          <a:bodyPr/>
          <a:lstStyle/>
          <a:p>
            <a:r>
              <a:rPr lang="it-IT" dirty="0" smtClean="0"/>
              <a:t>Create a folder: e.g. </a:t>
            </a:r>
            <a:r>
              <a:rPr lang="it-IT" dirty="0" smtClean="0">
                <a:latin typeface="Courier New"/>
                <a:cs typeface="Courier New"/>
              </a:rPr>
              <a:t>starter</a:t>
            </a:r>
          </a:p>
          <a:p>
            <a:r>
              <a:rPr lang="it-IT" dirty="0" smtClean="0"/>
              <a:t>Download </a:t>
            </a:r>
            <a:r>
              <a:rPr lang="it-IT" dirty="0" err="1" smtClean="0"/>
              <a:t>this</a:t>
            </a:r>
            <a:r>
              <a:rPr lang="it-IT" dirty="0" smtClean="0"/>
              <a:t> zip in the folder:</a:t>
            </a:r>
          </a:p>
          <a:p>
            <a:pPr marL="457200" lvl="1" indent="0">
              <a:buNone/>
            </a:pPr>
            <a:r>
              <a:rPr lang="it-IT" dirty="0" smtClean="0">
                <a:latin typeface="Courier New"/>
                <a:cs typeface="Courier New"/>
              </a:rPr>
              <a:t>http://agilesites3-repo.s3.amazonaws</a:t>
            </a:r>
            <a:br>
              <a:rPr lang="it-IT" dirty="0" smtClean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/</a:t>
            </a:r>
            <a:r>
              <a:rPr lang="it-IT" dirty="0" err="1" smtClean="0">
                <a:latin typeface="Courier New"/>
                <a:cs typeface="Courier New"/>
              </a:rPr>
              <a:t>releases</a:t>
            </a:r>
            <a:r>
              <a:rPr lang="it-IT" dirty="0" smtClean="0">
                <a:latin typeface="Courier New"/>
                <a:cs typeface="Courier New"/>
              </a:rPr>
              <a:t>/11g/</a:t>
            </a:r>
            <a:r>
              <a:rPr lang="it-IT" dirty="0" err="1" smtClean="0">
                <a:latin typeface="Courier New"/>
                <a:cs typeface="Courier New"/>
              </a:rPr>
              <a:t>agilesites.zip</a:t>
            </a:r>
            <a:endParaRPr lang="it-IT" dirty="0" smtClean="0">
              <a:latin typeface="Courier New"/>
              <a:cs typeface="Courier New"/>
            </a:endParaRPr>
          </a:p>
          <a:p>
            <a:pPr lvl="2"/>
            <a:r>
              <a:rPr lang="it-IT" sz="2800" dirty="0" err="1" smtClean="0">
                <a:solidFill>
                  <a:srgbClr val="FFFF00"/>
                </a:solidFill>
              </a:rPr>
              <a:t>it</a:t>
            </a:r>
            <a:r>
              <a:rPr lang="it-IT" sz="2800" dirty="0" smtClean="0">
                <a:solidFill>
                  <a:srgbClr val="FFFF00"/>
                </a:solidFill>
              </a:rPr>
              <a:t> </a:t>
            </a:r>
            <a:r>
              <a:rPr lang="it-IT" sz="2800" dirty="0" err="1" smtClean="0">
                <a:solidFill>
                  <a:srgbClr val="FFFF00"/>
                </a:solidFill>
              </a:rPr>
              <a:t>is</a:t>
            </a:r>
            <a:r>
              <a:rPr lang="it-IT" sz="2800" dirty="0" smtClean="0">
                <a:solidFill>
                  <a:srgbClr val="FFFF00"/>
                </a:solidFill>
              </a:rPr>
              <a:t> a single URL, do </a:t>
            </a:r>
            <a:r>
              <a:rPr lang="it-IT" sz="2800" dirty="0" err="1" smtClean="0">
                <a:solidFill>
                  <a:srgbClr val="FFFF00"/>
                </a:solidFill>
              </a:rPr>
              <a:t>not</a:t>
            </a:r>
            <a:r>
              <a:rPr lang="it-IT" sz="2800" dirty="0" smtClean="0">
                <a:solidFill>
                  <a:srgbClr val="FFFF00"/>
                </a:solidFill>
              </a:rPr>
              <a:t> split!</a:t>
            </a:r>
            <a:r>
              <a:rPr lang="it-IT" dirty="0" smtClean="0"/>
              <a:t>		</a:t>
            </a:r>
          </a:p>
          <a:p>
            <a:r>
              <a:rPr lang="it-IT" dirty="0" err="1" smtClean="0"/>
              <a:t>Unzip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inside the folder </a:t>
            </a:r>
            <a:endParaRPr lang="it-IT" dirty="0"/>
          </a:p>
          <a:p>
            <a:r>
              <a:rPr lang="it-IT" dirty="0" err="1"/>
              <a:t>E</a:t>
            </a:r>
            <a:r>
              <a:rPr lang="it-IT" dirty="0" err="1" smtClean="0"/>
              <a:t>xecute</a:t>
            </a:r>
            <a:r>
              <a:rPr lang="it-IT" dirty="0" smtClean="0"/>
              <a:t> the </a:t>
            </a:r>
            <a:r>
              <a:rPr lang="it-IT" dirty="0" err="1" smtClean="0"/>
              <a:t>agilesites</a:t>
            </a:r>
            <a:r>
              <a:rPr lang="it-IT" dirty="0" smtClean="0"/>
              <a:t> script</a:t>
            </a:r>
          </a:p>
          <a:p>
            <a:pPr lvl="1"/>
            <a:r>
              <a:rPr lang="it-IT" dirty="0" err="1" smtClean="0"/>
              <a:t>Either</a:t>
            </a:r>
            <a:r>
              <a:rPr lang="it-IT" dirty="0" smtClean="0"/>
              <a:t> .</a:t>
            </a:r>
            <a:r>
              <a:rPr lang="it-IT" dirty="0" err="1" smtClean="0"/>
              <a:t>sh</a:t>
            </a:r>
            <a:r>
              <a:rPr lang="it-IT" dirty="0" smtClean="0"/>
              <a:t> for OSX/Linux or .</a:t>
            </a:r>
            <a:r>
              <a:rPr lang="it-IT" dirty="0" err="1" smtClean="0"/>
              <a:t>cmd</a:t>
            </a:r>
            <a:r>
              <a:rPr lang="it-IT" dirty="0" smtClean="0"/>
              <a:t> for Windows</a:t>
            </a:r>
          </a:p>
          <a:p>
            <a:pPr marL="0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7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Alternative download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git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5679" y="2554663"/>
            <a:ext cx="8720105" cy="4072379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>
                <a:latin typeface="Courier New"/>
                <a:cs typeface="Courier New"/>
              </a:rPr>
              <a:t>git</a:t>
            </a:r>
            <a:r>
              <a:rPr lang="it-IT" dirty="0" smtClean="0"/>
              <a:t> for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operating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 smtClean="0"/>
          </a:p>
          <a:p>
            <a:r>
              <a:rPr lang="it-IT" dirty="0"/>
              <a:t>Decide for a folder </a:t>
            </a:r>
            <a:r>
              <a:rPr lang="it-IT" dirty="0" err="1"/>
              <a:t>name</a:t>
            </a:r>
            <a:r>
              <a:rPr lang="it-IT" dirty="0"/>
              <a:t>: e.g. </a:t>
            </a:r>
            <a:r>
              <a:rPr lang="it-IT" dirty="0">
                <a:latin typeface="Courier New"/>
                <a:cs typeface="Courier New"/>
              </a:rPr>
              <a:t>starter</a:t>
            </a:r>
          </a:p>
          <a:p>
            <a:r>
              <a:rPr lang="it-IT" dirty="0" err="1" smtClean="0"/>
              <a:t>Execute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r>
              <a:rPr lang="it-IT" dirty="0" smtClean="0"/>
              <a:t> from the </a:t>
            </a:r>
            <a:r>
              <a:rPr lang="it-IT" dirty="0" err="1" smtClean="0"/>
              <a:t>parent</a:t>
            </a:r>
            <a:r>
              <a:rPr lang="it-IT" dirty="0" smtClean="0"/>
              <a:t> folder:</a:t>
            </a:r>
          </a:p>
          <a:p>
            <a:pPr marL="457200" lvl="1" indent="0">
              <a:buNone/>
            </a:pPr>
            <a:r>
              <a:rPr lang="it-IT" dirty="0" err="1" smtClean="0">
                <a:latin typeface="Courier New"/>
                <a:cs typeface="Courier New"/>
              </a:rPr>
              <a:t>git</a:t>
            </a:r>
            <a:r>
              <a:rPr lang="it-IT" dirty="0" smtClean="0">
                <a:latin typeface="Courier New"/>
                <a:cs typeface="Courier New"/>
              </a:rPr>
              <a:t> clone</a:t>
            </a:r>
            <a:br>
              <a:rPr lang="it-IT" dirty="0" smtClean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http://</a:t>
            </a:r>
            <a:r>
              <a:rPr lang="it-IT" dirty="0" err="1" smtClean="0">
                <a:latin typeface="Courier New"/>
                <a:cs typeface="Courier New"/>
              </a:rPr>
              <a:t>github.com</a:t>
            </a:r>
            <a:r>
              <a:rPr lang="it-IT" dirty="0" smtClean="0">
                <a:latin typeface="Courier New"/>
                <a:cs typeface="Courier New"/>
              </a:rPr>
              <a:t>/</a:t>
            </a:r>
            <a:r>
              <a:rPr lang="it-IT" dirty="0" err="1" smtClean="0">
                <a:latin typeface="Courier New"/>
                <a:cs typeface="Courier New"/>
              </a:rPr>
              <a:t>sciabarra</a:t>
            </a:r>
            <a:r>
              <a:rPr lang="it-IT" dirty="0" smtClean="0">
                <a:latin typeface="Courier New"/>
                <a:cs typeface="Courier New"/>
              </a:rPr>
              <a:t>/AgileSites3.11</a:t>
            </a:r>
            <a:r>
              <a:rPr lang="it-IT" dirty="0">
                <a:latin typeface="Courier New"/>
                <a:cs typeface="Courier New"/>
              </a:rPr>
              <a:t/>
            </a:r>
            <a:br>
              <a:rPr lang="it-IT" dirty="0">
                <a:latin typeface="Courier New"/>
                <a:cs typeface="Courier New"/>
              </a:rPr>
            </a:br>
            <a:r>
              <a:rPr lang="it-IT" dirty="0" smtClean="0">
                <a:latin typeface="Courier New"/>
                <a:cs typeface="Courier New"/>
              </a:rPr>
              <a:t>starter</a:t>
            </a:r>
          </a:p>
          <a:p>
            <a:pPr lvl="2"/>
            <a:r>
              <a:rPr lang="it-IT" dirty="0" err="1" smtClean="0">
                <a:solidFill>
                  <a:srgbClr val="FFFF00"/>
                </a:solidFill>
              </a:rPr>
              <a:t>it</a:t>
            </a:r>
            <a:r>
              <a:rPr lang="it-IT" dirty="0" smtClean="0">
                <a:solidFill>
                  <a:srgbClr val="FFFF00"/>
                </a:solidFill>
              </a:rPr>
              <a:t> </a:t>
            </a:r>
            <a:r>
              <a:rPr lang="it-IT" dirty="0" err="1" smtClean="0">
                <a:solidFill>
                  <a:srgbClr val="FFFF00"/>
                </a:solidFill>
              </a:rPr>
              <a:t>is</a:t>
            </a:r>
            <a:r>
              <a:rPr lang="it-IT" dirty="0" smtClean="0">
                <a:solidFill>
                  <a:srgbClr val="FFFF00"/>
                </a:solidFill>
              </a:rPr>
              <a:t> a single </a:t>
            </a:r>
            <a:r>
              <a:rPr lang="it-IT" dirty="0" err="1" smtClean="0">
                <a:solidFill>
                  <a:srgbClr val="FFFF00"/>
                </a:solidFill>
              </a:rPr>
              <a:t>command</a:t>
            </a:r>
            <a:r>
              <a:rPr lang="it-IT" dirty="0" smtClean="0">
                <a:solidFill>
                  <a:srgbClr val="FFFF00"/>
                </a:solidFill>
              </a:rPr>
              <a:t> line, do </a:t>
            </a:r>
            <a:r>
              <a:rPr lang="it-IT" dirty="0" err="1" smtClean="0">
                <a:solidFill>
                  <a:srgbClr val="FFFF00"/>
                </a:solidFill>
              </a:rPr>
              <a:t>not</a:t>
            </a:r>
            <a:r>
              <a:rPr lang="it-IT" dirty="0" smtClean="0">
                <a:solidFill>
                  <a:srgbClr val="FFFF00"/>
                </a:solidFill>
              </a:rPr>
              <a:t> split!</a:t>
            </a:r>
          </a:p>
          <a:p>
            <a:r>
              <a:rPr lang="it-IT" dirty="0" err="1" smtClean="0"/>
              <a:t>Cd</a:t>
            </a:r>
            <a:r>
              <a:rPr lang="it-IT" dirty="0" smtClean="0"/>
              <a:t> in the folder and </a:t>
            </a:r>
            <a:r>
              <a:rPr lang="it-IT" dirty="0" err="1" smtClean="0"/>
              <a:t>execute</a:t>
            </a:r>
            <a:r>
              <a:rPr lang="it-IT" dirty="0" smtClean="0"/>
              <a:t> </a:t>
            </a:r>
            <a:r>
              <a:rPr lang="it-IT" dirty="0"/>
              <a:t>the </a:t>
            </a:r>
            <a:r>
              <a:rPr lang="it-IT" dirty="0" err="1"/>
              <a:t>agilesites</a:t>
            </a:r>
            <a:r>
              <a:rPr lang="it-IT" dirty="0"/>
              <a:t> script</a:t>
            </a:r>
          </a:p>
          <a:p>
            <a:pPr lvl="1"/>
            <a:r>
              <a:rPr lang="it-IT" dirty="0" err="1"/>
              <a:t>Either</a:t>
            </a:r>
            <a:r>
              <a:rPr lang="it-IT" dirty="0"/>
              <a:t> .</a:t>
            </a:r>
            <a:r>
              <a:rPr lang="it-IT" dirty="0" err="1"/>
              <a:t>sh</a:t>
            </a:r>
            <a:r>
              <a:rPr lang="it-IT" dirty="0"/>
              <a:t> for OSX/Linux or .</a:t>
            </a:r>
            <a:r>
              <a:rPr lang="it-IT" dirty="0" err="1"/>
              <a:t>cmd</a:t>
            </a:r>
            <a:r>
              <a:rPr lang="it-IT" dirty="0"/>
              <a:t> for Windows</a:t>
            </a:r>
          </a:p>
          <a:p>
            <a:pPr marL="457200" lvl="1" indent="0">
              <a:buNone/>
            </a:pPr>
            <a:endParaRPr lang="it-IT" dirty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3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628650" y="2567757"/>
            <a:ext cx="7886700" cy="4072379"/>
          </a:xfrm>
        </p:spPr>
        <p:txBody>
          <a:bodyPr/>
          <a:lstStyle/>
          <a:p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starting</a:t>
            </a:r>
            <a:r>
              <a:rPr lang="it-IT" dirty="0" smtClean="0"/>
              <a:t> with </a:t>
            </a:r>
            <a:r>
              <a:rPr lang="it-IT" dirty="0" smtClean="0">
                <a:latin typeface="Courier New"/>
                <a:cs typeface="Courier New"/>
              </a:rPr>
              <a:t>&gt;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executed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prompt</a:t>
            </a:r>
            <a:endParaRPr lang="it-IT" dirty="0" smtClean="0"/>
          </a:p>
          <a:p>
            <a:r>
              <a:rPr lang="it-IT" dirty="0" smtClean="0"/>
              <a:t>Downloading </a:t>
            </a:r>
            <a:r>
              <a:rPr lang="it-IT" dirty="0" err="1" smtClean="0"/>
              <a:t>Sites</a:t>
            </a:r>
            <a:endParaRPr lang="it-IT" dirty="0" smtClean="0"/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sitesDownload</a:t>
            </a:r>
            <a:r>
              <a:rPr lang="it-IT" dirty="0" smtClean="0">
                <a:latin typeface="Courier"/>
                <a:cs typeface="Courier"/>
              </a:rPr>
              <a:t> &lt;username&gt; &lt;password&gt;</a:t>
            </a:r>
          </a:p>
          <a:p>
            <a:pPr lvl="2"/>
            <a:r>
              <a:rPr lang="it-IT" dirty="0" err="1" smtClean="0">
                <a:latin typeface="+mj-lt"/>
                <a:cs typeface="Courier"/>
              </a:rPr>
              <a:t>you</a:t>
            </a:r>
            <a:r>
              <a:rPr lang="it-IT" dirty="0">
                <a:latin typeface="+mj-lt"/>
                <a:cs typeface="Courier"/>
              </a:rPr>
              <a:t> </a:t>
            </a:r>
            <a:r>
              <a:rPr lang="it-IT" dirty="0" smtClean="0">
                <a:latin typeface="+mj-lt"/>
                <a:cs typeface="Courier"/>
              </a:rPr>
              <a:t>must use </a:t>
            </a:r>
            <a:r>
              <a:rPr lang="it-IT" dirty="0" err="1" smtClean="0">
                <a:latin typeface="+mj-lt"/>
                <a:cs typeface="Courier"/>
              </a:rPr>
              <a:t>your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oracle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credentials</a:t>
            </a:r>
            <a:endParaRPr lang="it-IT" dirty="0" smtClean="0">
              <a:latin typeface="+mj-lt"/>
              <a:cs typeface="Courier"/>
            </a:endParaRPr>
          </a:p>
          <a:p>
            <a:r>
              <a:rPr lang="it-IT" dirty="0" err="1" smtClean="0">
                <a:latin typeface="+mj-lt"/>
                <a:cs typeface="Courier"/>
              </a:rPr>
              <a:t>Install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Sites</a:t>
            </a:r>
            <a:r>
              <a:rPr lang="it-IT" dirty="0" smtClean="0">
                <a:latin typeface="+mj-lt"/>
                <a:cs typeface="Courier"/>
              </a:rPr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sitesInstall</a:t>
            </a:r>
            <a:endParaRPr lang="it-IT" dirty="0">
              <a:latin typeface="Courier"/>
              <a:cs typeface="Courier"/>
            </a:endParaRPr>
          </a:p>
          <a:p>
            <a:r>
              <a:rPr lang="it-IT" dirty="0" smtClean="0">
                <a:latin typeface="+mj-lt"/>
                <a:cs typeface="Courier"/>
              </a:rPr>
              <a:t>Log </a:t>
            </a:r>
            <a:r>
              <a:rPr lang="it-IT" dirty="0" err="1" smtClean="0">
                <a:latin typeface="+mj-lt"/>
                <a:cs typeface="Courier"/>
              </a:rPr>
              <a:t>into</a:t>
            </a:r>
            <a:r>
              <a:rPr lang="it-IT" dirty="0" smtClean="0">
                <a:latin typeface="+mj-lt"/>
                <a:cs typeface="Courier"/>
              </a:rPr>
              <a:t> </a:t>
            </a:r>
            <a:r>
              <a:rPr lang="it-IT" dirty="0" err="1" smtClean="0">
                <a:latin typeface="+mj-lt"/>
                <a:cs typeface="Courier"/>
              </a:rPr>
              <a:t>Sites</a:t>
            </a:r>
            <a:r>
              <a:rPr lang="it-IT" dirty="0" smtClean="0">
                <a:latin typeface="Courier"/>
                <a:cs typeface="Courier"/>
              </a:rPr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http://localhost:11800/</a:t>
            </a:r>
            <a:r>
              <a:rPr lang="it-IT" dirty="0" err="1" smtClean="0">
                <a:latin typeface="Courier"/>
                <a:cs typeface="Courier"/>
              </a:rPr>
              <a:t>cs</a:t>
            </a:r>
            <a:r>
              <a:rPr lang="it-IT" dirty="0" smtClean="0">
                <a:latin typeface="Courier"/>
                <a:cs typeface="Courier"/>
              </a:rPr>
              <a:t>/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Use an IDE for editing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Generate </a:t>
            </a:r>
            <a:r>
              <a:rPr lang="it-IT" dirty="0" err="1"/>
              <a:t>eclipse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files</a:t>
            </a:r>
            <a:endParaRPr lang="it-IT" dirty="0"/>
          </a:p>
          <a:p>
            <a:pPr marL="457200" lvl="1" indent="0">
              <a:buNone/>
            </a:pPr>
            <a:r>
              <a:rPr lang="it-IT" dirty="0">
                <a:latin typeface="Courier"/>
                <a:cs typeface="Courier"/>
              </a:rPr>
              <a:t>&gt; </a:t>
            </a:r>
            <a:r>
              <a:rPr lang="it-IT" dirty="0" err="1">
                <a:latin typeface="Courier"/>
                <a:cs typeface="Courier"/>
              </a:rPr>
              <a:t>eclipse</a:t>
            </a:r>
            <a:endParaRPr lang="it-IT" dirty="0">
              <a:latin typeface="Courier"/>
              <a:cs typeface="Courier"/>
            </a:endParaRPr>
          </a:p>
          <a:p>
            <a:pPr lvl="1"/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with </a:t>
            </a:r>
            <a:r>
              <a:rPr lang="it-IT" dirty="0" err="1" smtClean="0"/>
              <a:t>Eclipse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also</a:t>
            </a:r>
            <a:r>
              <a:rPr lang="it-IT" dirty="0" smtClean="0"/>
              <a:t> use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IntelliJ</a:t>
            </a:r>
            <a:r>
              <a:rPr lang="it-IT" dirty="0" smtClean="0"/>
              <a:t> or </a:t>
            </a:r>
            <a:r>
              <a:rPr lang="it-IT" dirty="0" err="1" smtClean="0"/>
              <a:t>Netbeans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standard java-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9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Control the Server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Control the server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status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stop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start</a:t>
            </a:r>
          </a:p>
          <a:p>
            <a:r>
              <a:rPr lang="it-IT" dirty="0" smtClean="0"/>
              <a:t>Generate a script for </a:t>
            </a:r>
            <a:r>
              <a:rPr lang="it-IT" dirty="0" err="1" smtClean="0"/>
              <a:t>starting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: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server script</a:t>
            </a:r>
          </a:p>
          <a:p>
            <a:pPr marL="457200" lvl="1" indent="0">
              <a:buNone/>
            </a:pPr>
            <a:endParaRPr lang="it-IT" dirty="0" smtClean="0">
              <a:latin typeface="Courier"/>
              <a:cs typeface="Courier"/>
            </a:endParaRPr>
          </a:p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42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new </a:t>
            </a:r>
            <a:r>
              <a:rPr lang="it-IT" dirty="0" err="1" smtClean="0"/>
              <a:t>WebSite</a:t>
            </a:r>
            <a:r>
              <a:rPr lang="it-IT" dirty="0" smtClean="0"/>
              <a:t> and </a:t>
            </a:r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Decide for a </a:t>
            </a:r>
            <a:r>
              <a:rPr lang="it-IT" dirty="0" err="1" smtClean="0"/>
              <a:t>name</a:t>
            </a:r>
            <a:r>
              <a:rPr lang="it-IT" dirty="0"/>
              <a:t> </a:t>
            </a:r>
            <a:r>
              <a:rPr lang="it-IT" dirty="0" smtClean="0"/>
              <a:t>and a </a:t>
            </a:r>
            <a:r>
              <a:rPr lang="it-IT" dirty="0" err="1" smtClean="0"/>
              <a:t>prefix</a:t>
            </a:r>
            <a:r>
              <a:rPr lang="it-IT" dirty="0" smtClean="0"/>
              <a:t>: </a:t>
            </a:r>
            <a:br>
              <a:rPr lang="it-IT" dirty="0" smtClean="0"/>
            </a:br>
            <a:r>
              <a:rPr lang="it-IT" dirty="0" smtClean="0"/>
              <a:t>	e.g. Starter St 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asNewSite</a:t>
            </a:r>
            <a:r>
              <a:rPr lang="it-IT" dirty="0" smtClean="0">
                <a:latin typeface="Courier"/>
                <a:cs typeface="Courier"/>
              </a:rPr>
              <a:t> Starter St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/>
              <a:t>A</a:t>
            </a:r>
            <a:r>
              <a:rPr lang="it-IT" dirty="0" err="1" smtClean="0"/>
              <a:t>gilesites</a:t>
            </a:r>
            <a:r>
              <a:rPr lang="it-IT" dirty="0" smtClean="0"/>
              <a:t> and the </a:t>
            </a:r>
            <a:r>
              <a:rPr lang="it-IT" dirty="0" err="1" smtClean="0"/>
              <a:t>newly</a:t>
            </a:r>
            <a:r>
              <a:rPr lang="it-IT" dirty="0" smtClean="0"/>
              <a:t>  </a:t>
            </a:r>
            <a:r>
              <a:rPr lang="it-IT" dirty="0" err="1" smtClean="0"/>
              <a:t>created</a:t>
            </a:r>
            <a:r>
              <a:rPr lang="it-IT" dirty="0" smtClean="0"/>
              <a:t> site</a:t>
            </a:r>
          </a:p>
          <a:p>
            <a:pPr marL="457200" lvl="1" indent="0">
              <a:buNone/>
            </a:pPr>
            <a:r>
              <a:rPr lang="it-IT" dirty="0" smtClean="0">
                <a:latin typeface="Courier"/>
                <a:cs typeface="Courier"/>
              </a:rPr>
              <a:t>&gt; </a:t>
            </a:r>
            <a:r>
              <a:rPr lang="it-IT" dirty="0" err="1" smtClean="0">
                <a:latin typeface="Courier"/>
                <a:cs typeface="Courier"/>
              </a:rPr>
              <a:t>asSetup</a:t>
            </a:r>
            <a:endParaRPr lang="it-IT" dirty="0" smtClean="0">
              <a:latin typeface="Courier"/>
              <a:cs typeface="Courier"/>
            </a:endParaRPr>
          </a:p>
          <a:p>
            <a:r>
              <a:rPr lang="it-IT" dirty="0"/>
              <a:t>L</a:t>
            </a:r>
            <a:r>
              <a:rPr lang="it-IT" dirty="0" smtClean="0"/>
              <a:t>og </a:t>
            </a:r>
            <a:r>
              <a:rPr lang="it-IT" dirty="0" err="1" smtClean="0"/>
              <a:t>into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and create a new page </a:t>
            </a:r>
            <a:r>
              <a:rPr lang="it-IT" dirty="0" err="1" smtClean="0"/>
              <a:t>named</a:t>
            </a:r>
            <a:r>
              <a:rPr lang="it-IT" dirty="0" smtClean="0"/>
              <a:t> Home</a:t>
            </a:r>
          </a:p>
          <a:p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:</a:t>
            </a:r>
          </a:p>
          <a:p>
            <a:pPr marL="457200" lvl="1" indent="0">
              <a:buNone/>
            </a:pPr>
            <a:r>
              <a:rPr lang="it-IT" sz="2000" dirty="0" smtClean="0">
                <a:latin typeface="Courier"/>
                <a:cs typeface="Courier"/>
              </a:rPr>
              <a:t>http://localhost:11800/</a:t>
            </a:r>
            <a:r>
              <a:rPr lang="it-IT" sz="2000" dirty="0" err="1" smtClean="0">
                <a:latin typeface="Courier"/>
                <a:cs typeface="Courier"/>
              </a:rPr>
              <a:t>cs</a:t>
            </a:r>
            <a:r>
              <a:rPr lang="it-IT" sz="2000" dirty="0" smtClean="0">
                <a:latin typeface="Courier"/>
                <a:cs typeface="Courier"/>
              </a:rPr>
              <a:t>/Satellite/starter/</a:t>
            </a:r>
            <a:r>
              <a:rPr lang="it-IT" dirty="0" smtClean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6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058873"/>
          </a:xfrm>
        </p:spPr>
        <p:txBody>
          <a:bodyPr/>
          <a:lstStyle/>
          <a:p>
            <a:r>
              <a:rPr lang="it-IT" dirty="0" smtClean="0"/>
              <a:t>Lab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smtClean="0"/>
              <a:t>Generate a new site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and the new site</a:t>
            </a:r>
          </a:p>
          <a:p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ErrorPage</a:t>
            </a:r>
            <a:endParaRPr lang="it-IT" dirty="0"/>
          </a:p>
          <a:p>
            <a:r>
              <a:rPr lang="it-IT" dirty="0" smtClean="0"/>
              <a:t>Create a page </a:t>
            </a:r>
            <a:r>
              <a:rPr lang="it-IT" dirty="0" err="1" smtClean="0"/>
              <a:t>named</a:t>
            </a:r>
            <a:r>
              <a:rPr lang="it-IT" dirty="0" smtClean="0"/>
              <a:t> Home</a:t>
            </a:r>
          </a:p>
          <a:p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Home Page</a:t>
            </a:r>
          </a:p>
          <a:p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half" idx="2"/>
          </p:nvPr>
        </p:nvSpPr>
        <p:spPr>
          <a:xfrm>
            <a:off x="617248" y="2307782"/>
            <a:ext cx="2949178" cy="3811588"/>
          </a:xfrm>
        </p:spPr>
        <p:txBody>
          <a:bodyPr/>
          <a:lstStyle/>
          <a:p>
            <a:r>
              <a:rPr lang="it-IT" dirty="0" smtClean="0"/>
              <a:t>Goal: </a:t>
            </a:r>
            <a:r>
              <a:rPr lang="it-IT" dirty="0" err="1" smtClean="0"/>
              <a:t>Installing</a:t>
            </a:r>
            <a:r>
              <a:rPr lang="it-IT" dirty="0" smtClean="0"/>
              <a:t> WCS and create a new agile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" y="3024909"/>
            <a:ext cx="3839913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Module</a:t>
            </a:r>
            <a:r>
              <a:rPr lang="it-IT" dirty="0" smtClean="0"/>
              <a:t>: Site </a:t>
            </a:r>
            <a:r>
              <a:rPr lang="it-IT" dirty="0" err="1" smtClean="0"/>
              <a:t>Structure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in a Site?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verticale 7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it-IT" dirty="0" smtClean="0"/>
              <a:t>Site </a:t>
            </a:r>
            <a:r>
              <a:rPr lang="it-IT" dirty="0" err="1" smtClean="0"/>
              <a:t>Structure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Immagine 10" descr="Java_-_Starter_src_main_java_starter_model_page_StHome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" y="930658"/>
            <a:ext cx="6927269" cy="58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16924" y="788904"/>
            <a:ext cx="7886700" cy="1325563"/>
          </a:xfrm>
        </p:spPr>
        <p:txBody>
          <a:bodyPr/>
          <a:lstStyle/>
          <a:p>
            <a:r>
              <a:rPr lang="it-IT" dirty="0" err="1" smtClean="0"/>
              <a:t>Main</a:t>
            </a:r>
            <a:r>
              <a:rPr lang="it-IT" dirty="0" smtClean="0"/>
              <a:t> Site Definition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Immagine 5" descr="Java_-_Starter_src_main_java_starter_Starter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816100"/>
            <a:ext cx="5753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Recalling</a:t>
            </a:r>
            <a:r>
              <a:rPr lang="it-IT" dirty="0" smtClean="0"/>
              <a:t> </a:t>
            </a:r>
            <a:r>
              <a:rPr lang="it-IT" dirty="0" err="1"/>
              <a:t>k</a:t>
            </a:r>
            <a:r>
              <a:rPr lang="it-IT" dirty="0" err="1" smtClean="0"/>
              <a:t>ey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Configurations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Router</a:t>
            </a:r>
          </a:p>
          <a:p>
            <a:pPr lvl="1"/>
            <a:r>
              <a:rPr lang="it-IT" dirty="0" err="1" smtClean="0"/>
              <a:t>decode</a:t>
            </a:r>
            <a:r>
              <a:rPr lang="it-IT" dirty="0" smtClean="0"/>
              <a:t>/</a:t>
            </a:r>
            <a:r>
              <a:rPr lang="it-IT" dirty="0" err="1" smtClean="0"/>
              <a:t>encore</a:t>
            </a:r>
            <a:r>
              <a:rPr lang="it-IT" dirty="0" smtClean="0"/>
              <a:t> </a:t>
            </a:r>
            <a:r>
              <a:rPr lang="it-IT" dirty="0" err="1" smtClean="0"/>
              <a:t>urls</a:t>
            </a:r>
            <a:endParaRPr lang="it-IT" dirty="0" smtClean="0"/>
          </a:p>
          <a:p>
            <a:pPr marL="457200" lvl="1" indent="0">
              <a:buNone/>
            </a:pPr>
            <a:r>
              <a:rPr lang="it-IT" u="sng" dirty="0" err="1" smtClean="0"/>
              <a:t>programmatically</a:t>
            </a:r>
            <a:endParaRPr lang="it-IT" u="sng" dirty="0" smtClean="0"/>
          </a:p>
          <a:p>
            <a:pPr lvl="1"/>
            <a:r>
              <a:rPr lang="it-IT" b="1" dirty="0" err="1" smtClean="0"/>
              <a:t>route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get</a:t>
            </a:r>
            <a:r>
              <a:rPr lang="it-IT" dirty="0" smtClean="0"/>
              <a:t> an </a:t>
            </a:r>
            <a:r>
              <a:rPr lang="it-IT" dirty="0" err="1" smtClean="0"/>
              <a:t>url</a:t>
            </a:r>
            <a:r>
              <a:rPr lang="it-IT" dirty="0" smtClean="0"/>
              <a:t> and </a:t>
            </a:r>
            <a:r>
              <a:rPr lang="it-IT" dirty="0" err="1" smtClean="0"/>
              <a:t>calls</a:t>
            </a:r>
            <a:r>
              <a:rPr lang="it-IT" dirty="0" smtClean="0"/>
              <a:t> a </a:t>
            </a:r>
            <a:r>
              <a:rPr lang="it-IT" dirty="0" err="1" smtClean="0"/>
              <a:t>CSElement</a:t>
            </a:r>
            <a:endParaRPr lang="it-IT" dirty="0" smtClean="0"/>
          </a:p>
          <a:p>
            <a:pPr lvl="1"/>
            <a:r>
              <a:rPr lang="it-IT" b="1" dirty="0" smtClean="0"/>
              <a:t>link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get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</a:t>
            </a:r>
            <a:r>
              <a:rPr lang="it-IT" dirty="0" err="1" smtClean="0"/>
              <a:t>returns</a:t>
            </a:r>
            <a:r>
              <a:rPr lang="it-IT" dirty="0" smtClean="0"/>
              <a:t> an URL</a:t>
            </a:r>
            <a:endParaRPr lang="it-IT" dirty="0"/>
          </a:p>
          <a:p>
            <a:pPr lvl="2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Config</a:t>
            </a:r>
            <a:endParaRPr lang="it-IT" dirty="0" smtClean="0"/>
          </a:p>
          <a:p>
            <a:pPr lvl="1"/>
            <a:r>
              <a:rPr lang="it-IT" dirty="0" err="1" smtClean="0"/>
              <a:t>maps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names</a:t>
            </a:r>
            <a:r>
              <a:rPr lang="it-IT" dirty="0" smtClean="0"/>
              <a:t> in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names</a:t>
            </a:r>
            <a:endParaRPr lang="it-IT" dirty="0" smtClean="0"/>
          </a:p>
          <a:p>
            <a:pPr lvl="1"/>
            <a:r>
              <a:rPr lang="it-IT" dirty="0" smtClean="0"/>
              <a:t>(</a:t>
            </a:r>
            <a:r>
              <a:rPr lang="it-IT" dirty="0" err="1" smtClean="0"/>
              <a:t>workaround</a:t>
            </a:r>
            <a:r>
              <a:rPr lang="it-IT" dirty="0" smtClean="0"/>
              <a:t> for a </a:t>
            </a:r>
            <a:r>
              <a:rPr lang="it-IT" dirty="0" err="1" smtClean="0"/>
              <a:t>limitation</a:t>
            </a:r>
            <a:r>
              <a:rPr lang="it-IT" dirty="0" smtClean="0"/>
              <a:t> of the </a:t>
            </a:r>
            <a:r>
              <a:rPr lang="it-IT" dirty="0" err="1" smtClean="0"/>
              <a:t>Sites</a:t>
            </a:r>
            <a:r>
              <a:rPr lang="it-IT" dirty="0" smtClean="0"/>
              <a:t> API)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1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Content Model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Types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Page</a:t>
            </a:r>
          </a:p>
          <a:p>
            <a:pPr lvl="2"/>
            <a:r>
              <a:rPr lang="it-IT" dirty="0" smtClean="0"/>
              <a:t>the </a:t>
            </a:r>
            <a:r>
              <a:rPr lang="it-IT" dirty="0" err="1" smtClean="0"/>
              <a:t>built</a:t>
            </a:r>
            <a:r>
              <a:rPr lang="it-IT" dirty="0" smtClean="0"/>
              <a:t> in Page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StContent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/>
              <a:t> </a:t>
            </a:r>
            <a:r>
              <a:rPr lang="it-IT" dirty="0" smtClean="0"/>
              <a:t>of a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err="1" smtClean="0"/>
              <a:t>StParent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parent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of a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Subtypes</a:t>
            </a:r>
            <a:endParaRPr lang="it-IT" dirty="0" smtClean="0"/>
          </a:p>
          <a:p>
            <a:pPr lvl="1"/>
            <a:r>
              <a:rPr lang="it-IT" dirty="0" err="1" smtClean="0"/>
              <a:t>StHome</a:t>
            </a:r>
            <a:endParaRPr lang="it-IT" dirty="0" smtClean="0"/>
          </a:p>
          <a:p>
            <a:pPr lvl="2"/>
            <a:r>
              <a:rPr lang="it-IT" dirty="0" smtClean="0"/>
              <a:t>A </a:t>
            </a:r>
            <a:r>
              <a:rPr lang="it-IT" dirty="0" err="1" smtClean="0"/>
              <a:t>subtype</a:t>
            </a:r>
            <a:r>
              <a:rPr lang="it-IT" dirty="0" smtClean="0"/>
              <a:t> of Page for </a:t>
            </a:r>
            <a:r>
              <a:rPr lang="it-IT" dirty="0" err="1" smtClean="0"/>
              <a:t>rendering</a:t>
            </a:r>
            <a:r>
              <a:rPr lang="it-IT" dirty="0" smtClean="0"/>
              <a:t> the Home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1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CSElement</a:t>
            </a:r>
            <a:endParaRPr lang="it-IT" dirty="0" smtClean="0"/>
          </a:p>
          <a:p>
            <a:pPr lvl="1"/>
            <a:r>
              <a:rPr lang="it-IT" dirty="0" smtClean="0"/>
              <a:t>Starter</a:t>
            </a:r>
          </a:p>
          <a:p>
            <a:pPr lvl="2"/>
            <a:r>
              <a:rPr lang="it-IT" dirty="0" smtClean="0"/>
              <a:t>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StError</a:t>
            </a:r>
            <a:endParaRPr lang="it-IT" dirty="0" smtClean="0"/>
          </a:p>
          <a:p>
            <a:pPr lvl="2"/>
            <a:r>
              <a:rPr lang="it-IT" dirty="0" smtClean="0"/>
              <a:t>default </a:t>
            </a:r>
            <a:r>
              <a:rPr lang="it-IT" dirty="0" err="1" smtClean="0"/>
              <a:t>error</a:t>
            </a:r>
            <a:r>
              <a:rPr lang="it-IT" dirty="0" smtClean="0"/>
              <a:t> page</a:t>
            </a:r>
          </a:p>
          <a:p>
            <a:pPr lvl="1"/>
            <a:r>
              <a:rPr lang="it-IT" dirty="0" err="1" smtClean="0"/>
              <a:t>StTester</a:t>
            </a:r>
            <a:endParaRPr lang="it-IT" dirty="0" smtClean="0"/>
          </a:p>
          <a:p>
            <a:pPr lvl="2"/>
            <a:r>
              <a:rPr lang="it-IT" dirty="0" smtClean="0"/>
              <a:t>test </a:t>
            </a:r>
            <a:r>
              <a:rPr lang="it-IT" dirty="0" err="1" smtClean="0"/>
              <a:t>runner</a:t>
            </a:r>
            <a:r>
              <a:rPr lang="it-IT" dirty="0" smtClean="0"/>
              <a:t> for </a:t>
            </a:r>
            <a:r>
              <a:rPr lang="it-IT" dirty="0" err="1" smtClean="0"/>
              <a:t>integration</a:t>
            </a:r>
            <a:r>
              <a:rPr lang="it-IT" dirty="0" smtClean="0"/>
              <a:t> </a:t>
            </a:r>
            <a:r>
              <a:rPr lang="it-IT" dirty="0" err="1" smtClean="0"/>
              <a:t>tests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3246343"/>
          </a:xfrm>
        </p:spPr>
        <p:txBody>
          <a:bodyPr/>
          <a:lstStyle/>
          <a:p>
            <a:r>
              <a:rPr lang="it-IT" dirty="0" smtClean="0"/>
              <a:t>Templates</a:t>
            </a:r>
          </a:p>
          <a:p>
            <a:pPr lvl="1"/>
            <a:r>
              <a:rPr lang="it-IT" dirty="0" err="1" smtClean="0"/>
              <a:t>StHomeLayout</a:t>
            </a:r>
            <a:endParaRPr lang="it-IT" dirty="0" smtClean="0"/>
          </a:p>
          <a:p>
            <a:pPr lvl="2"/>
            <a:r>
              <a:rPr lang="it-IT" dirty="0" err="1" smtClean="0"/>
              <a:t>template</a:t>
            </a:r>
            <a:r>
              <a:rPr lang="it-IT" dirty="0" smtClean="0"/>
              <a:t> for the home page</a:t>
            </a:r>
          </a:p>
          <a:p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template.html</a:t>
            </a:r>
            <a:endParaRPr lang="it-IT" dirty="0" smtClean="0"/>
          </a:p>
          <a:p>
            <a:pPr lvl="2"/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  <a:r>
              <a:rPr lang="it-IT" dirty="0" err="1" smtClean="0"/>
              <a:t>ans</a:t>
            </a:r>
            <a:r>
              <a:rPr lang="it-IT" dirty="0" smtClean="0"/>
              <a:t> </a:t>
            </a:r>
            <a:r>
              <a:rPr lang="it-IT" dirty="0" err="1" smtClean="0"/>
              <a:t>cselements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4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Tests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67014" y="2468657"/>
            <a:ext cx="3886200" cy="4112492"/>
          </a:xfrm>
        </p:spPr>
        <p:txBody>
          <a:bodyPr/>
          <a:lstStyle/>
          <a:p>
            <a:r>
              <a:rPr lang="it-IT" dirty="0" smtClean="0"/>
              <a:t>Unit </a:t>
            </a:r>
            <a:r>
              <a:rPr lang="it-IT" dirty="0" err="1" smtClean="0"/>
              <a:t>Tests</a:t>
            </a:r>
            <a:endParaRPr lang="it-IT" dirty="0" smtClean="0"/>
          </a:p>
          <a:p>
            <a:pPr lvl="1"/>
            <a:r>
              <a:rPr lang="it-IT" dirty="0" err="1" smtClean="0"/>
              <a:t>StErrorTest</a:t>
            </a:r>
            <a:endParaRPr lang="it-IT" dirty="0" smtClean="0"/>
          </a:p>
          <a:p>
            <a:pPr lvl="1"/>
            <a:r>
              <a:rPr lang="it-IT" dirty="0" err="1" smtClean="0"/>
              <a:t>StHomeLayoutTest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61239" y="2341656"/>
            <a:ext cx="3886200" cy="4112492"/>
          </a:xfrm>
        </p:spPr>
        <p:txBody>
          <a:bodyPr/>
          <a:lstStyle/>
          <a:p>
            <a:r>
              <a:rPr lang="it-IT" dirty="0" smtClean="0"/>
              <a:t>Integration </a:t>
            </a:r>
            <a:r>
              <a:rPr lang="it-IT" dirty="0" err="1" smtClean="0"/>
              <a:t>Tests</a:t>
            </a:r>
            <a:endParaRPr lang="it-IT" dirty="0" smtClean="0"/>
          </a:p>
          <a:p>
            <a:pPr lvl="1"/>
            <a:r>
              <a:rPr lang="it-IT" dirty="0" err="1" smtClean="0"/>
              <a:t>StErrorTest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3" y="4111337"/>
            <a:ext cx="3878154" cy="215784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4" y="3469409"/>
            <a:ext cx="3898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4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66512" y="4581475"/>
            <a:ext cx="3886200" cy="4112492"/>
          </a:xfrm>
        </p:spPr>
        <p:txBody>
          <a:bodyPr/>
          <a:lstStyle/>
          <a:p>
            <a:endParaRPr lang="it-IT" dirty="0" smtClean="0"/>
          </a:p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4" y="2145602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45" y="3395714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797" y="4907350"/>
            <a:ext cx="4433202" cy="8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17066" y="1215582"/>
            <a:ext cx="2949178" cy="978054"/>
          </a:xfrm>
        </p:spPr>
        <p:txBody>
          <a:bodyPr/>
          <a:lstStyle/>
          <a:p>
            <a:r>
              <a:rPr lang="it-IT" dirty="0" smtClean="0"/>
              <a:t>Lab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>
          <a:xfrm>
            <a:off x="3887391" y="1208957"/>
            <a:ext cx="4629150" cy="3316862"/>
          </a:xfrm>
        </p:spPr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r>
              <a:rPr lang="it-IT" dirty="0" smtClean="0"/>
              <a:t>Write a test</a:t>
            </a:r>
          </a:p>
          <a:p>
            <a:r>
              <a:rPr lang="it-IT" dirty="0" err="1"/>
              <a:t>Deploy</a:t>
            </a:r>
            <a:r>
              <a:rPr lang="it-IT" dirty="0"/>
              <a:t> the </a:t>
            </a:r>
            <a:r>
              <a:rPr lang="it-IT" dirty="0" smtClean="0"/>
              <a:t>Site</a:t>
            </a:r>
          </a:p>
          <a:p>
            <a:r>
              <a:rPr lang="it-IT" dirty="0" err="1" smtClean="0"/>
              <a:t>Add</a:t>
            </a:r>
            <a:r>
              <a:rPr lang="it-IT" dirty="0" smtClean="0"/>
              <a:t> the </a:t>
            </a:r>
            <a:r>
              <a:rPr lang="it-IT" dirty="0" err="1" smtClean="0"/>
              <a:t>statics</a:t>
            </a:r>
            <a:r>
              <a:rPr lang="it-IT" dirty="0" smtClean="0"/>
              <a:t> from the </a:t>
            </a:r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below</a:t>
            </a:r>
            <a:r>
              <a:rPr lang="it-IT" dirty="0" smtClean="0"/>
              <a:t> and </a:t>
            </a:r>
            <a:r>
              <a:rPr lang="it-IT" dirty="0" err="1" smtClean="0"/>
              <a:t>fix</a:t>
            </a:r>
            <a:r>
              <a:rPr lang="it-IT" dirty="0" smtClean="0"/>
              <a:t> html</a:t>
            </a:r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>
          <a:xfrm>
            <a:off x="374793" y="2273146"/>
            <a:ext cx="2949178" cy="1583036"/>
          </a:xfrm>
        </p:spPr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the </a:t>
            </a:r>
            <a:r>
              <a:rPr lang="it-IT" dirty="0" err="1" smtClean="0"/>
              <a:t>project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/>
              <a:t> </a:t>
            </a:r>
            <a:r>
              <a:rPr lang="it-IT" dirty="0" smtClean="0"/>
              <a:t>and the </a:t>
            </a:r>
            <a:r>
              <a:rPr lang="it-IT" dirty="0" err="1" smtClean="0"/>
              <a:t>development</a:t>
            </a:r>
            <a:r>
              <a:rPr lang="it-IT" dirty="0" smtClean="0"/>
              <a:t> </a:t>
            </a:r>
            <a:r>
              <a:rPr lang="it-IT" dirty="0" err="1" smtClean="0"/>
              <a:t>workflow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8" y="3150755"/>
            <a:ext cx="3465645" cy="2979881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54002" y="6142396"/>
            <a:ext cx="82127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http://agilesites3-repo.s3.amazonaws.com/</a:t>
            </a:r>
            <a:r>
              <a:rPr lang="it-IT" sz="2800" dirty="0" err="1"/>
              <a:t>starter.zip</a:t>
            </a:r>
            <a:endParaRPr lang="it-IT" sz="2800" dirty="0"/>
          </a:p>
          <a:p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28" y="4632037"/>
            <a:ext cx="3887354" cy="1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err="1" smtClean="0"/>
              <a:t>StText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err="1" smtClean="0"/>
              <a:t>StTitle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Attribute Editors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idx="1"/>
          </p:nvPr>
        </p:nvSpPr>
        <p:spPr>
          <a:xfrm>
            <a:off x="594013" y="2115936"/>
            <a:ext cx="7886700" cy="4072379"/>
          </a:xfrm>
        </p:spPr>
        <p:txBody>
          <a:bodyPr/>
          <a:lstStyle/>
          <a:p>
            <a:r>
              <a:rPr lang="it-IT" dirty="0" err="1" smtClean="0"/>
              <a:t>Normally</a:t>
            </a:r>
            <a:r>
              <a:rPr lang="it-IT" dirty="0" smtClean="0"/>
              <a:t> </a:t>
            </a:r>
            <a:r>
              <a:rPr lang="it-IT" dirty="0" err="1" smtClean="0"/>
              <a:t>declared</a:t>
            </a:r>
            <a:r>
              <a:rPr lang="it-IT" dirty="0" smtClean="0"/>
              <a:t> in the Site </a:t>
            </a:r>
            <a:r>
              <a:rPr lang="it-IT" dirty="0" err="1" smtClean="0"/>
              <a:t>configuration</a:t>
            </a:r>
            <a:r>
              <a:rPr lang="it-IT" dirty="0" smtClean="0"/>
              <a:t> file</a:t>
            </a:r>
          </a:p>
          <a:p>
            <a:pPr lvl="1"/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specify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the </a:t>
            </a:r>
            <a:r>
              <a:rPr lang="it-IT" dirty="0" err="1" smtClean="0"/>
              <a:t>details</a:t>
            </a:r>
            <a:r>
              <a:rPr lang="it-IT" dirty="0" smtClean="0"/>
              <a:t> of the </a:t>
            </a:r>
            <a:r>
              <a:rPr lang="it-IT" dirty="0" err="1" smtClean="0"/>
              <a:t>attribute</a:t>
            </a:r>
            <a:r>
              <a:rPr lang="it-IT" dirty="0" smtClean="0"/>
              <a:t> editor</a:t>
            </a:r>
          </a:p>
          <a:p>
            <a:pPr lvl="1"/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field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" y="3606800"/>
            <a:ext cx="7975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1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863361"/>
            <a:ext cx="7886700" cy="1325563"/>
          </a:xfrm>
        </p:spPr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Family Content </a:t>
            </a:r>
            <a:r>
              <a:rPr lang="it-IT" dirty="0" err="1" smtClean="0"/>
              <a:t>Types</a:t>
            </a:r>
            <a:endParaRPr lang="it-IT" dirty="0"/>
          </a:p>
        </p:txBody>
      </p:sp>
      <p:pic>
        <p:nvPicPr>
          <p:cNvPr id="5" name="Segnaposto contenuto 4" descr="starter_…_Page_java_-_AgileSites3_11_-____AgileSites3x_AgileSites3_11__e_Oracle_WebCenter_Sites_11gR1_e_Java_-_Starter_src_main_java_starter_Router_java_-_Eclipse_-__Users_msciab_Documents_worksp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173"/>
          <a:stretch>
            <a:fillRect/>
          </a:stretch>
        </p:blipFill>
        <p:spPr>
          <a:xfrm>
            <a:off x="628650" y="2774018"/>
            <a:ext cx="7886700" cy="407237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Segnaposto contenuto 14"/>
          <p:cNvSpPr txBox="1">
            <a:spLocks/>
          </p:cNvSpPr>
          <p:nvPr/>
        </p:nvSpPr>
        <p:spPr>
          <a:xfrm>
            <a:off x="467014" y="1908118"/>
            <a:ext cx="7886700" cy="407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 standard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required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to </a:t>
            </a:r>
            <a:r>
              <a:rPr lang="it-IT" dirty="0" err="1" smtClean="0"/>
              <a:t>represent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Java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912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628649" y="2180020"/>
            <a:ext cx="7533987" cy="4169980"/>
          </a:xfrm>
        </p:spPr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 </a:t>
            </a:r>
            <a:r>
              <a:rPr lang="it-IT" dirty="0" err="1" smtClean="0"/>
              <a:t>definition</a:t>
            </a:r>
            <a:r>
              <a:rPr lang="it-IT" dirty="0" smtClean="0"/>
              <a:t> to be a container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Note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subtype</a:t>
            </a:r>
            <a:r>
              <a:rPr lang="it-IT" dirty="0" smtClean="0"/>
              <a:t> so </a:t>
            </a:r>
            <a:r>
              <a:rPr lang="it-IT" dirty="0" err="1" smtClean="0"/>
              <a:t>extends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81" y="3445163"/>
            <a:ext cx="6070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3955473"/>
            <a:ext cx="5334000" cy="11176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5" y="5711537"/>
            <a:ext cx="5317837" cy="825500"/>
          </a:xfrm>
          <a:prstGeom prst="rect">
            <a:avLst/>
          </a:prstGeom>
        </p:spPr>
      </p:pic>
      <p:sp>
        <p:nvSpPr>
          <p:cNvPr id="15" name="Segnaposto contenuto 3"/>
          <p:cNvSpPr>
            <a:spLocks noGrp="1"/>
          </p:cNvSpPr>
          <p:nvPr>
            <p:ph sz="half" idx="2"/>
          </p:nvPr>
        </p:nvSpPr>
        <p:spPr>
          <a:xfrm>
            <a:off x="6223000" y="2216727"/>
            <a:ext cx="2509166" cy="4422149"/>
          </a:xfrm>
        </p:spPr>
        <p:txBody>
          <a:bodyPr/>
          <a:lstStyle/>
          <a:p>
            <a:r>
              <a:rPr lang="it-IT" dirty="0" smtClean="0"/>
              <a:t>Text with </a:t>
            </a:r>
            <a:r>
              <a:rPr lang="it-IT" dirty="0" err="1" smtClean="0"/>
              <a:t>description</a:t>
            </a:r>
            <a:r>
              <a:rPr lang="it-IT" dirty="0" smtClean="0"/>
              <a:t>, </a:t>
            </a:r>
            <a:r>
              <a:rPr lang="it-IT" dirty="0" err="1" smtClean="0"/>
              <a:t>mandatory</a:t>
            </a: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Text  with </a:t>
            </a:r>
            <a:r>
              <a:rPr lang="it-IT" dirty="0" err="1" smtClean="0"/>
              <a:t>attribute</a:t>
            </a:r>
            <a:r>
              <a:rPr lang="it-IT" dirty="0" smtClean="0"/>
              <a:t> editor</a:t>
            </a:r>
          </a:p>
          <a:p>
            <a:endParaRPr lang="it-IT" dirty="0" smtClean="0"/>
          </a:p>
          <a:p>
            <a:r>
              <a:rPr lang="it-IT" dirty="0" err="1" smtClean="0"/>
              <a:t>Attribute</a:t>
            </a:r>
            <a:r>
              <a:rPr lang="it-IT" dirty="0" smtClean="0"/>
              <a:t> multiple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47" y="2350655"/>
            <a:ext cx="535593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71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, continue</a:t>
            </a:r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idx="1"/>
          </p:nvPr>
        </p:nvSpPr>
        <p:spPr>
          <a:xfrm>
            <a:off x="420831" y="2369936"/>
            <a:ext cx="7886700" cy="4072379"/>
          </a:xfrm>
        </p:spPr>
        <p:txBody>
          <a:bodyPr/>
          <a:lstStyle/>
          <a:p>
            <a:r>
              <a:rPr lang="it-IT" dirty="0" smtClean="0"/>
              <a:t>Blob </a:t>
            </a:r>
            <a:r>
              <a:rPr lang="it-IT" dirty="0" err="1" smtClean="0"/>
              <a:t>Attribute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/>
              <a:t>A</a:t>
            </a:r>
            <a:r>
              <a:rPr lang="it-IT" dirty="0" err="1" smtClean="0"/>
              <a:t>ttribute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9" y="2990275"/>
            <a:ext cx="6845300" cy="762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7" y="4577773"/>
            <a:ext cx="795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smtClean="0"/>
              <a:t>Text: 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293832" y="950429"/>
            <a:ext cx="8103516" cy="1325563"/>
          </a:xfrm>
        </p:spPr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>
          <a:xfrm>
            <a:off x="342661" y="2145384"/>
            <a:ext cx="7069520" cy="4204615"/>
          </a:xfrm>
        </p:spPr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(default the </a:t>
            </a:r>
            <a:r>
              <a:rPr lang="it-IT" dirty="0" err="1" smtClean="0"/>
              <a:t>current</a:t>
            </a:r>
            <a:r>
              <a:rPr lang="it-IT" dirty="0" smtClean="0"/>
              <a:t>)</a:t>
            </a:r>
          </a:p>
          <a:p>
            <a:endParaRPr lang="it-IT" dirty="0"/>
          </a:p>
          <a:p>
            <a:r>
              <a:rPr lang="it-IT" dirty="0" smtClean="0"/>
              <a:t>Read the </a:t>
            </a:r>
            <a:r>
              <a:rPr lang="it-IT" dirty="0" err="1" smtClean="0"/>
              <a:t>attributes</a:t>
            </a:r>
            <a:r>
              <a:rPr lang="it-IT" dirty="0" smtClean="0"/>
              <a:t> of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1" y="2074885"/>
            <a:ext cx="4298681" cy="107319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5310"/>
            <a:ext cx="9144000" cy="28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20109"/>
            <a:ext cx="8026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617248" y="915400"/>
            <a:ext cx="2949178" cy="1278236"/>
          </a:xfrm>
        </p:spPr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populate</a:t>
            </a:r>
            <a:r>
              <a:rPr lang="it-IT" dirty="0" smtClean="0"/>
              <a:t> the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it-IT" dirty="0" err="1" smtClean="0"/>
              <a:t>Implement</a:t>
            </a:r>
            <a:r>
              <a:rPr lang="it-IT" dirty="0" smtClean="0"/>
              <a:t> the </a:t>
            </a:r>
            <a:r>
              <a:rPr lang="it-IT" dirty="0" err="1" smtClean="0"/>
              <a:t>following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:</a:t>
            </a:r>
          </a:p>
          <a:p>
            <a:pPr lvl="2"/>
            <a:r>
              <a:rPr lang="it-IT" dirty="0" err="1" smtClean="0"/>
              <a:t>Summary</a:t>
            </a:r>
            <a:endParaRPr lang="it-IT" dirty="0" smtClean="0"/>
          </a:p>
          <a:p>
            <a:pPr lvl="2"/>
            <a:r>
              <a:rPr lang="it-IT" dirty="0" err="1" smtClean="0"/>
              <a:t>Details</a:t>
            </a:r>
            <a:endParaRPr lang="it-IT" dirty="0" smtClean="0"/>
          </a:p>
          <a:p>
            <a:pPr lvl="2"/>
            <a:r>
              <a:rPr lang="it-IT" dirty="0" smtClean="0"/>
              <a:t>Teaser Title</a:t>
            </a:r>
          </a:p>
          <a:p>
            <a:pPr lvl="2"/>
            <a:r>
              <a:rPr lang="it-IT" dirty="0" smtClean="0"/>
              <a:t>Teaser Text</a:t>
            </a:r>
          </a:p>
          <a:p>
            <a:pPr lvl="2"/>
            <a:r>
              <a:rPr lang="it-IT" dirty="0" smtClean="0"/>
              <a:t>Image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>
          <a:xfrm>
            <a:off x="594156" y="2250054"/>
            <a:ext cx="2949178" cy="3811588"/>
          </a:xfrm>
        </p:spPr>
        <p:txBody>
          <a:bodyPr/>
          <a:lstStyle/>
          <a:p>
            <a:r>
              <a:rPr lang="it-IT" dirty="0" smtClean="0"/>
              <a:t>Goal: </a:t>
            </a:r>
            <a:endParaRPr lang="it-IT" dirty="0"/>
          </a:p>
          <a:p>
            <a:r>
              <a:rPr lang="it-IT" dirty="0" err="1" smtClean="0"/>
              <a:t>Populate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 </a:t>
            </a:r>
            <a:r>
              <a:rPr lang="it-IT" dirty="0" err="1" smtClean="0"/>
              <a:t>mockup</a:t>
            </a:r>
            <a:r>
              <a:rPr lang="it-IT" dirty="0" smtClean="0"/>
              <a:t> with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0" y="3313545"/>
            <a:ext cx="3880836" cy="35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242455" y="2554663"/>
            <a:ext cx="8682181" cy="4072379"/>
          </a:xfrm>
        </p:spPr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get</a:t>
            </a:r>
            <a:r>
              <a:rPr lang="it-IT" dirty="0" smtClean="0"/>
              <a:t> the ASSET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extract</a:t>
            </a:r>
            <a:r>
              <a:rPr lang="it-IT" dirty="0" smtClean="0"/>
              <a:t> the URL to.</a:t>
            </a:r>
          </a:p>
          <a:p>
            <a:pPr lvl="1"/>
            <a:r>
              <a:rPr lang="it-IT" dirty="0" smtClean="0"/>
              <a:t>Link to </a:t>
            </a:r>
            <a:r>
              <a:rPr lang="it-IT" dirty="0" err="1" smtClean="0"/>
              <a:t>myself</a:t>
            </a:r>
            <a:r>
              <a:rPr lang="it-IT" dirty="0" smtClean="0"/>
              <a:t>:</a:t>
            </a:r>
          </a:p>
          <a:p>
            <a:pPr lvl="2"/>
            <a:r>
              <a:rPr lang="it-IT" sz="2400" b="1" dirty="0" err="1" smtClean="0">
                <a:latin typeface="Courier"/>
                <a:cs typeface="Courier"/>
              </a:rPr>
              <a:t>e.getAsset</a:t>
            </a:r>
            <a:r>
              <a:rPr lang="it-IT" sz="2400" b="1" dirty="0" smtClean="0">
                <a:latin typeface="Courier"/>
                <a:cs typeface="Courier"/>
              </a:rPr>
              <a:t>().</a:t>
            </a:r>
            <a:r>
              <a:rPr lang="it-IT" sz="2400" b="1" dirty="0" err="1" smtClean="0">
                <a:latin typeface="Courier"/>
                <a:cs typeface="Courier"/>
              </a:rPr>
              <a:t>getUrl</a:t>
            </a:r>
            <a:r>
              <a:rPr lang="it-IT" sz="2400" b="1" dirty="0" smtClean="0">
                <a:latin typeface="Courier"/>
                <a:cs typeface="Courier"/>
              </a:rPr>
              <a:t>()</a:t>
            </a:r>
          </a:p>
          <a:p>
            <a:pPr lvl="1"/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useful</a:t>
            </a:r>
            <a:r>
              <a:rPr lang="it-IT" dirty="0" smtClean="0"/>
              <a:t> in </a:t>
            </a:r>
            <a:r>
              <a:rPr lang="it-IT" dirty="0" err="1" smtClean="0"/>
              <a:t>practice</a:t>
            </a:r>
            <a:r>
              <a:rPr lang="it-IT" dirty="0" smtClean="0"/>
              <a:t>, so </a:t>
            </a:r>
            <a:r>
              <a:rPr lang="it-IT" dirty="0" err="1" smtClean="0"/>
              <a:t>you</a:t>
            </a:r>
            <a:r>
              <a:rPr lang="it-IT" dirty="0" smtClean="0"/>
              <a:t> use </a:t>
            </a:r>
            <a:r>
              <a:rPr lang="it-IT" dirty="0" err="1" smtClean="0"/>
              <a:t>attributes</a:t>
            </a:r>
            <a:r>
              <a:rPr lang="it-IT" dirty="0" smtClean="0"/>
              <a:t> or </a:t>
            </a:r>
            <a:r>
              <a:rPr lang="it-IT" dirty="0" err="1" smtClean="0"/>
              <a:t>siteplan</a:t>
            </a:r>
            <a:r>
              <a:rPr lang="it-IT" dirty="0" smtClean="0"/>
              <a:t>. For </a:t>
            </a:r>
            <a:r>
              <a:rPr lang="it-IT" dirty="0" err="1" smtClean="0"/>
              <a:t>example</a:t>
            </a:r>
            <a:r>
              <a:rPr lang="it-IT" dirty="0" smtClean="0"/>
              <a:t>:</a:t>
            </a:r>
          </a:p>
          <a:p>
            <a:pPr lvl="2"/>
            <a:r>
              <a:rPr lang="it-IT" sz="2400" b="1" dirty="0" err="1" smtClean="0">
                <a:latin typeface="Courier"/>
                <a:cs typeface="Courier"/>
              </a:rPr>
              <a:t>url</a:t>
            </a:r>
            <a:r>
              <a:rPr lang="it-IT" sz="2400" b="1" dirty="0" smtClean="0">
                <a:latin typeface="Courier"/>
                <a:cs typeface="Courier"/>
              </a:rPr>
              <a:t> = </a:t>
            </a:r>
            <a:r>
              <a:rPr lang="it-IT" sz="2400" b="1" dirty="0" err="1" smtClean="0">
                <a:latin typeface="Courier"/>
                <a:cs typeface="Courier"/>
              </a:rPr>
              <a:t>a.getAsset</a:t>
            </a:r>
            <a:r>
              <a:rPr lang="it-IT" sz="2400" b="1" dirty="0" smtClean="0">
                <a:latin typeface="Courier"/>
                <a:cs typeface="Courier"/>
              </a:rPr>
              <a:t>("</a:t>
            </a:r>
            <a:r>
              <a:rPr lang="it-IT" sz="2400" b="1" dirty="0" err="1" smtClean="0">
                <a:latin typeface="Courier"/>
                <a:cs typeface="Courier"/>
              </a:rPr>
              <a:t>Related</a:t>
            </a:r>
            <a:r>
              <a:rPr lang="it-IT" sz="2400" b="1" dirty="0" smtClean="0">
                <a:latin typeface="Courier"/>
                <a:cs typeface="Courier"/>
              </a:rPr>
              <a:t>").</a:t>
            </a:r>
            <a:r>
              <a:rPr lang="it-IT" sz="2400" b="1" dirty="0" err="1" smtClean="0">
                <a:latin typeface="Courier"/>
                <a:cs typeface="Courier"/>
              </a:rPr>
              <a:t>getUrl</a:t>
            </a:r>
            <a:r>
              <a:rPr lang="it-IT" sz="2400" b="1" dirty="0" smtClean="0">
                <a:latin typeface="Courier"/>
                <a:cs typeface="Courier"/>
              </a:rPr>
              <a:t>()</a:t>
            </a:r>
          </a:p>
          <a:p>
            <a:pPr lvl="2"/>
            <a:r>
              <a:rPr lang="it-IT" sz="2400" b="1" dirty="0" smtClean="0">
                <a:latin typeface="Courier"/>
                <a:cs typeface="Courier"/>
              </a:rPr>
              <a:t>a = </a:t>
            </a:r>
            <a:r>
              <a:rPr lang="it-IT" sz="2400" b="1" dirty="0" err="1" smtClean="0">
                <a:latin typeface="Courier"/>
                <a:cs typeface="Courier"/>
              </a:rPr>
              <a:t>e.findOne</a:t>
            </a:r>
            <a:r>
              <a:rPr lang="it-IT" sz="2400" b="1" dirty="0" smtClean="0">
                <a:latin typeface="Courier"/>
                <a:cs typeface="Courier"/>
              </a:rPr>
              <a:t>("Page", </a:t>
            </a:r>
            <a:br>
              <a:rPr lang="it-IT" sz="2400" b="1" dirty="0" smtClean="0">
                <a:latin typeface="Courier"/>
                <a:cs typeface="Courier"/>
              </a:rPr>
            </a:br>
            <a:r>
              <a:rPr lang="it-IT" sz="2400" b="1" dirty="0" smtClean="0">
                <a:latin typeface="Courier"/>
                <a:cs typeface="Courier"/>
              </a:rPr>
              <a:t>      </a:t>
            </a:r>
            <a:r>
              <a:rPr lang="it-IT" sz="2400" b="1" dirty="0" err="1" smtClean="0">
                <a:latin typeface="Courier"/>
                <a:cs typeface="Courier"/>
              </a:rPr>
              <a:t>arg</a:t>
            </a:r>
            <a:r>
              <a:rPr lang="it-IT" sz="2400" b="1" dirty="0" smtClean="0">
                <a:latin typeface="Courier"/>
                <a:cs typeface="Courier"/>
              </a:rPr>
              <a:t>("</a:t>
            </a:r>
            <a:r>
              <a:rPr lang="it-IT" sz="2400" b="1" dirty="0" err="1" smtClean="0">
                <a:latin typeface="Courier"/>
                <a:cs typeface="Courier"/>
              </a:rPr>
              <a:t>name</a:t>
            </a:r>
            <a:r>
              <a:rPr lang="it-IT" sz="2400" b="1" dirty="0" smtClean="0">
                <a:latin typeface="Courier"/>
                <a:cs typeface="Courier"/>
              </a:rPr>
              <a:t>", "Home");</a:t>
            </a:r>
            <a:br>
              <a:rPr lang="it-IT" sz="2400" b="1" dirty="0" smtClean="0">
                <a:latin typeface="Courier"/>
                <a:cs typeface="Courier"/>
              </a:rPr>
            </a:br>
            <a:r>
              <a:rPr lang="it-IT" sz="2400" b="1" dirty="0" err="1" smtClean="0">
                <a:latin typeface="Courier"/>
                <a:cs typeface="Courier"/>
              </a:rPr>
              <a:t>url</a:t>
            </a:r>
            <a:r>
              <a:rPr lang="it-IT" sz="2400" b="1" dirty="0" smtClean="0">
                <a:latin typeface="Courier"/>
                <a:cs typeface="Courier"/>
              </a:rPr>
              <a:t> = </a:t>
            </a:r>
            <a:r>
              <a:rPr lang="it-IT" sz="2400" b="1" dirty="0" err="1" smtClean="0">
                <a:latin typeface="Courier"/>
                <a:cs typeface="Courier"/>
              </a:rPr>
              <a:t>a.getUrl</a:t>
            </a:r>
            <a:r>
              <a:rPr lang="it-IT" sz="2400" b="1" dirty="0" smtClean="0">
                <a:latin typeface="Courier"/>
                <a:cs typeface="Courier"/>
              </a:rPr>
              <a:t>();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top menu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713"/>
            <a:ext cx="9144000" cy="44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1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top menu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Write 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implementing</a:t>
            </a:r>
            <a:r>
              <a:rPr lang="it-IT" dirty="0" smtClean="0"/>
              <a:t> the </a:t>
            </a:r>
            <a:r>
              <a:rPr lang="it-IT" dirty="0" err="1" smtClean="0"/>
              <a:t>topmenu</a:t>
            </a:r>
            <a:endParaRPr lang="it-IT" dirty="0" smtClean="0"/>
          </a:p>
          <a:p>
            <a:pPr lvl="1"/>
            <a:r>
              <a:rPr lang="it-IT" dirty="0" smtClean="0"/>
              <a:t>Show </a:t>
            </a:r>
            <a:r>
              <a:rPr lang="it-IT" dirty="0" err="1" smtClean="0"/>
              <a:t>links</a:t>
            </a:r>
            <a:r>
              <a:rPr lang="it-IT" dirty="0" smtClean="0"/>
              <a:t> to the first </a:t>
            </a:r>
            <a:r>
              <a:rPr lang="it-IT" dirty="0" err="1" smtClean="0"/>
              <a:t>level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r>
              <a:rPr lang="it-IT" dirty="0" smtClean="0"/>
              <a:t> in the </a:t>
            </a:r>
            <a:r>
              <a:rPr lang="it-IT" dirty="0" err="1" smtClean="0"/>
              <a:t>siteplan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Goals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</a:t>
            </a:r>
            <a:r>
              <a:rPr lang="it-IT" dirty="0" err="1" smtClean="0"/>
              <a:t>links</a:t>
            </a:r>
            <a:r>
              <a:rPr lang="it-IT" dirty="0" smtClean="0"/>
              <a:t> and navigate the </a:t>
            </a:r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0196" y="788904"/>
            <a:ext cx="7886700" cy="1325563"/>
          </a:xfrm>
        </p:spPr>
        <p:txBody>
          <a:bodyPr/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Immagine 3" descr="Java_-_Starter_src_main_java_starter_element_StTopmenu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440"/>
            <a:ext cx="9144000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2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Invocation</a:t>
            </a:r>
            <a:r>
              <a:rPr lang="it-IT" dirty="0" smtClean="0"/>
              <a:t> of a </a:t>
            </a:r>
            <a:r>
              <a:rPr lang="it-IT" dirty="0" err="1" smtClean="0"/>
              <a:t>CSElement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Note the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String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can be </a:t>
            </a:r>
            <a:r>
              <a:rPr lang="it-IT" dirty="0" err="1" smtClean="0"/>
              <a:t>placed</a:t>
            </a:r>
            <a:endParaRPr lang="it-IT" dirty="0" smtClean="0"/>
          </a:p>
          <a:p>
            <a:pPr lvl="1"/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happens</a:t>
            </a:r>
            <a:r>
              <a:rPr lang="it-IT" dirty="0" smtClean="0"/>
              <a:t> </a:t>
            </a:r>
            <a:r>
              <a:rPr lang="it-IT" dirty="0" err="1" smtClean="0"/>
              <a:t>actually</a:t>
            </a:r>
            <a:r>
              <a:rPr lang="it-IT" dirty="0" smtClean="0"/>
              <a:t> </a:t>
            </a:r>
            <a:r>
              <a:rPr lang="it-IT" b="1" dirty="0" err="1" smtClean="0"/>
              <a:t>later</a:t>
            </a:r>
            <a:r>
              <a:rPr lang="it-IT" b="1" dirty="0" smtClean="0"/>
              <a:t> </a:t>
            </a:r>
          </a:p>
          <a:p>
            <a:pPr lvl="1"/>
            <a:r>
              <a:rPr lang="it-IT" b="1" dirty="0" err="1" smtClean="0"/>
              <a:t>It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</a:t>
            </a:r>
            <a:r>
              <a:rPr lang="it-IT" b="1" dirty="0" err="1" smtClean="0"/>
              <a:t>not</a:t>
            </a:r>
            <a:r>
              <a:rPr lang="it-IT" b="1" dirty="0" smtClean="0"/>
              <a:t> a procedure call, </a:t>
            </a:r>
            <a:r>
              <a:rPr lang="it-IT" b="1" dirty="0" err="1" smtClean="0"/>
              <a:t>but</a:t>
            </a:r>
            <a:r>
              <a:rPr lang="it-IT" b="1" dirty="0" smtClean="0"/>
              <a:t> a note to the </a:t>
            </a:r>
            <a:r>
              <a:rPr lang="it-IT" b="1" dirty="0" err="1" smtClean="0"/>
              <a:t>system</a:t>
            </a:r>
            <a:r>
              <a:rPr lang="it-IT" b="1" dirty="0" smtClean="0"/>
              <a:t> to use the output of a </a:t>
            </a:r>
            <a:r>
              <a:rPr lang="it-IT" b="1" dirty="0" err="1" smtClean="0"/>
              <a:t>cselement</a:t>
            </a:r>
            <a:r>
              <a:rPr lang="it-IT" b="1" dirty="0" smtClean="0"/>
              <a:t> for </a:t>
            </a:r>
            <a:r>
              <a:rPr lang="it-IT" b="1" dirty="0" err="1" smtClean="0"/>
              <a:t>rendering</a:t>
            </a:r>
            <a:endParaRPr lang="it-IT" b="1" dirty="0" smtClean="0"/>
          </a:p>
          <a:p>
            <a:pPr marL="914400" lvl="2" indent="0">
              <a:buNone/>
            </a:pPr>
            <a:endParaRPr lang="it-IT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5" y="3307773"/>
            <a:ext cx="876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3741" y="915904"/>
            <a:ext cx="7886700" cy="804369"/>
          </a:xfrm>
        </p:spPr>
        <p:txBody>
          <a:bodyPr/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Immagine 3" descr="Java_-_Starter_src_main_java_starter_element_page_StHomeSummary_java_-_Eclipse_-__Users_msciab_Documents_work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053"/>
            <a:ext cx="9144000" cy="51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9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calling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and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</a:t>
            </a:r>
            <a:r>
              <a:rPr lang="it-IT" dirty="0" err="1" smtClean="0"/>
              <a:t>CSElement</a:t>
            </a:r>
            <a:r>
              <a:rPr lang="it-IT" dirty="0" smtClean="0"/>
              <a:t> and </a:t>
            </a:r>
            <a:r>
              <a:rPr lang="it-IT" dirty="0" err="1" smtClean="0"/>
              <a:t>move</a:t>
            </a:r>
            <a:r>
              <a:rPr lang="it-IT" dirty="0" smtClean="0"/>
              <a:t> the </a:t>
            </a:r>
            <a:r>
              <a:rPr lang="it-IT" dirty="0" err="1" smtClean="0"/>
              <a:t>topmenu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in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Template</a:t>
            </a:r>
            <a:r>
              <a:rPr lang="it-IT" dirty="0" smtClean="0"/>
              <a:t> and use </a:t>
            </a:r>
            <a:r>
              <a:rPr lang="it-IT" dirty="0" err="1" smtClean="0"/>
              <a:t>it</a:t>
            </a:r>
            <a:r>
              <a:rPr lang="it-IT" dirty="0" smtClean="0"/>
              <a:t> to render the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09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Replace</a:t>
            </a:r>
            <a:r>
              <a:rPr lang="it-IT" dirty="0" smtClean="0"/>
              <a:t> the call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slots</a:t>
            </a:r>
            <a:endParaRPr lang="it-IT" dirty="0" smtClean="0"/>
          </a:p>
          <a:p>
            <a:r>
              <a:rPr lang="it-IT" dirty="0" err="1" smtClean="0"/>
              <a:t>Implement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slot list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WCS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endParaRPr lang="it-IT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Module</a:t>
            </a:r>
            <a:r>
              <a:rPr lang="it-IT" dirty="0" smtClean="0"/>
              <a:t>: Installation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7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Prerequisites</a:t>
            </a:r>
            <a:r>
              <a:rPr lang="it-IT" dirty="0"/>
              <a:t> for </a:t>
            </a:r>
            <a:r>
              <a:rPr lang="it-IT" dirty="0" err="1"/>
              <a:t>AgileSites</a:t>
            </a:r>
            <a:r>
              <a:rPr lang="it-IT" dirty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Before</a:t>
            </a:r>
            <a:r>
              <a:rPr lang="it-IT" dirty="0" smtClean="0"/>
              <a:t> </a:t>
            </a:r>
            <a:r>
              <a:rPr lang="it-IT" dirty="0" err="1" smtClean="0"/>
              <a:t>starting</a:t>
            </a:r>
            <a:r>
              <a:rPr lang="it-IT" dirty="0" smtClean="0"/>
              <a:t>,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JAVA 1.7 JDK </a:t>
            </a:r>
          </a:p>
          <a:p>
            <a:pPr lvl="1"/>
            <a:r>
              <a:rPr lang="it-IT" dirty="0" smtClean="0"/>
              <a:t>WCS </a:t>
            </a:r>
            <a:r>
              <a:rPr lang="it-IT" dirty="0" err="1" smtClean="0"/>
              <a:t>Sites</a:t>
            </a:r>
            <a:r>
              <a:rPr lang="it-IT" dirty="0" smtClean="0"/>
              <a:t> 11g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work with Java 8)</a:t>
            </a:r>
          </a:p>
          <a:p>
            <a:r>
              <a:rPr lang="it-IT" dirty="0" smtClean="0"/>
              <a:t>Download JDK 1.7 from the Oracle </a:t>
            </a:r>
            <a:r>
              <a:rPr lang="it-IT" dirty="0" err="1" smtClean="0"/>
              <a:t>WebSite</a:t>
            </a:r>
            <a:endParaRPr lang="it-IT" dirty="0" smtClean="0"/>
          </a:p>
          <a:p>
            <a:r>
              <a:rPr lang="it-IT" dirty="0" err="1" smtClean="0">
                <a:solidFill>
                  <a:srgbClr val="FFFF00"/>
                </a:solidFill>
              </a:rPr>
              <a:t>Ensure</a:t>
            </a:r>
            <a:r>
              <a:rPr lang="it-IT" dirty="0" smtClean="0">
                <a:solidFill>
                  <a:srgbClr val="FFFF00"/>
                </a:solidFill>
              </a:rPr>
              <a:t> JAVA_HOME </a:t>
            </a:r>
            <a:r>
              <a:rPr lang="it-IT" dirty="0" err="1" smtClean="0">
                <a:solidFill>
                  <a:srgbClr val="FFFF00"/>
                </a:solidFill>
              </a:rPr>
              <a:t>points</a:t>
            </a:r>
            <a:r>
              <a:rPr lang="it-IT" dirty="0" smtClean="0">
                <a:solidFill>
                  <a:srgbClr val="FFFF00"/>
                </a:solidFill>
              </a:rPr>
              <a:t> to the </a:t>
            </a:r>
            <a:r>
              <a:rPr lang="it-IT" dirty="0" err="1" smtClean="0">
                <a:solidFill>
                  <a:srgbClr val="FFFF00"/>
                </a:solidFill>
              </a:rPr>
              <a:t>Jdk</a:t>
            </a:r>
            <a:r>
              <a:rPr lang="it-IT" dirty="0" smtClean="0">
                <a:solidFill>
                  <a:srgbClr val="FFFF00"/>
                </a:solidFill>
              </a:rPr>
              <a:t> 1.7</a:t>
            </a:r>
          </a:p>
          <a:p>
            <a:pPr lvl="1"/>
            <a:r>
              <a:rPr lang="it-IT" dirty="0" smtClean="0"/>
              <a:t>from Windows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prompt</a:t>
            </a:r>
            <a:r>
              <a:rPr lang="it-IT" dirty="0" smtClean="0"/>
              <a:t>:</a:t>
            </a:r>
          </a:p>
          <a:p>
            <a:pPr lvl="2"/>
            <a:r>
              <a:rPr lang="it-IT" dirty="0" err="1" smtClean="0"/>
              <a:t>echo</a:t>
            </a:r>
            <a:r>
              <a:rPr lang="it-IT" dirty="0" smtClean="0"/>
              <a:t> %JAVA_HOME%</a:t>
            </a:r>
          </a:p>
          <a:p>
            <a:pPr lvl="1"/>
            <a:r>
              <a:rPr lang="it-IT" dirty="0" smtClean="0"/>
              <a:t>from OSX/Linux terminal:</a:t>
            </a:r>
          </a:p>
          <a:p>
            <a:pPr lvl="2"/>
            <a:r>
              <a:rPr lang="it-IT" dirty="0" err="1" smtClean="0"/>
              <a:t>echo</a:t>
            </a:r>
            <a:r>
              <a:rPr lang="it-IT" dirty="0" smtClean="0"/>
              <a:t> $JAVA_HOME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7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16261</TotalTime>
  <Words>1456</Words>
  <Application>Microsoft Macintosh PowerPoint</Application>
  <PresentationFormat>Presentazione su schermo (4:3)</PresentationFormat>
  <Paragraphs>467</Paragraphs>
  <Slides>59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0" baseType="lpstr">
      <vt:lpstr>Office Theme</vt:lpstr>
      <vt:lpstr>AgileSites 3.11 for WebCenter Sites 11g</vt:lpstr>
      <vt:lpstr>WebCenter Sites 11g</vt:lpstr>
      <vt:lpstr>Basic Terminology</vt:lpstr>
      <vt:lpstr>Basic Terminology</vt:lpstr>
      <vt:lpstr>The rendering process</vt:lpstr>
      <vt:lpstr>Templates &amp; CSElement</vt:lpstr>
      <vt:lpstr>WCS main concepts</vt:lpstr>
      <vt:lpstr>Module: Installation</vt:lpstr>
      <vt:lpstr>Prerequisites for AgileSites 3.11</vt:lpstr>
      <vt:lpstr>Download the starter manually</vt:lpstr>
      <vt:lpstr>Alternative download using git</vt:lpstr>
      <vt:lpstr>Install WebCenter Sites 11g</vt:lpstr>
      <vt:lpstr>Use an IDE for editing</vt:lpstr>
      <vt:lpstr>Control the Server</vt:lpstr>
      <vt:lpstr>Generate a new WebSite and install it</vt:lpstr>
      <vt:lpstr>Lab</vt:lpstr>
      <vt:lpstr>Module: Site Structure</vt:lpstr>
      <vt:lpstr>Site Structure</vt:lpstr>
      <vt:lpstr>Main Site Definition</vt:lpstr>
      <vt:lpstr>Configurations</vt:lpstr>
      <vt:lpstr>Basic Content Model</vt:lpstr>
      <vt:lpstr>Basic Templates &amp; CSElements</vt:lpstr>
      <vt:lpstr>Tests</vt:lpstr>
      <vt:lpstr>AgileSites ABC</vt:lpstr>
      <vt:lpstr>Lab</vt:lpstr>
      <vt:lpstr>Beginning  Content Modelling</vt:lpstr>
      <vt:lpstr>Hierarchy</vt:lpstr>
      <vt:lpstr>Attributes</vt:lpstr>
      <vt:lpstr>Attribute Editors</vt:lpstr>
      <vt:lpstr>Attribute Editors</vt:lpstr>
      <vt:lpstr>Attributes</vt:lpstr>
      <vt:lpstr>Flex Family Content Types</vt:lpstr>
      <vt:lpstr>Definitions</vt:lpstr>
      <vt:lpstr>Definitions</vt:lpstr>
      <vt:lpstr>Attributes</vt:lpstr>
      <vt:lpstr>Attributes, continue</vt:lpstr>
      <vt:lpstr>Lab:  Create Attributes</vt:lpstr>
      <vt:lpstr>Placing Attributes  in a mockup</vt:lpstr>
      <vt:lpstr>The fine art of HTML cutting</vt:lpstr>
      <vt:lpstr>Extracting attributes</vt:lpstr>
      <vt:lpstr>Mockup in Java with Picker</vt:lpstr>
      <vt:lpstr>Render the image</vt:lpstr>
      <vt:lpstr>Lab: populate the mockup</vt:lpstr>
      <vt:lpstr>Rendering Links</vt:lpstr>
      <vt:lpstr>What is a link in Sites anyway?</vt:lpstr>
      <vt:lpstr>SitePlan</vt:lpstr>
      <vt:lpstr>Rendering top menu</vt:lpstr>
      <vt:lpstr>Lab: rendering top menu</vt:lpstr>
      <vt:lpstr>Rendering   Inner elements</vt:lpstr>
      <vt:lpstr>A composite view</vt:lpstr>
      <vt:lpstr>Spot the difference</vt:lpstr>
      <vt:lpstr>Create a new CSElement</vt:lpstr>
      <vt:lpstr>Invocation of a CSElement </vt:lpstr>
      <vt:lpstr>Create a new template</vt:lpstr>
      <vt:lpstr>Lab: calling templates and elements</vt:lpstr>
      <vt:lpstr>Slot</vt:lpstr>
      <vt:lpstr>What is a slot</vt:lpstr>
      <vt:lpstr>Define a slot</vt:lpstr>
      <vt:lpstr>Lab: Slot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254</cp:revision>
  <dcterms:created xsi:type="dcterms:W3CDTF">2013-12-28T19:44:28Z</dcterms:created>
  <dcterms:modified xsi:type="dcterms:W3CDTF">2016-09-04T22:01:03Z</dcterms:modified>
</cp:coreProperties>
</file>